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Roboto Slab"/>
      <p:regular r:id="rId66"/>
      <p:bold r:id="rId67"/>
    </p:embeddedFont>
    <p:embeddedFont>
      <p:font typeface="Josefin Slab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PT Serif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Noah Korotz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4.xml"/><Relationship Id="rId74" Type="http://schemas.openxmlformats.org/officeDocument/2006/relationships/font" Target="fonts/Roboto-italic.fntdata"/><Relationship Id="rId33" Type="http://schemas.openxmlformats.org/officeDocument/2006/relationships/slide" Target="slides/slide27.xml"/><Relationship Id="rId77" Type="http://schemas.openxmlformats.org/officeDocument/2006/relationships/font" Target="fonts/PTSerif-bold.fntdata"/><Relationship Id="rId32" Type="http://schemas.openxmlformats.org/officeDocument/2006/relationships/slide" Target="slides/slide26.xml"/><Relationship Id="rId76" Type="http://schemas.openxmlformats.org/officeDocument/2006/relationships/font" Target="fonts/PTSerif-regular.fntdata"/><Relationship Id="rId35" Type="http://schemas.openxmlformats.org/officeDocument/2006/relationships/slide" Target="slides/slide29.xml"/><Relationship Id="rId79" Type="http://schemas.openxmlformats.org/officeDocument/2006/relationships/font" Target="fonts/PTSerif-boldItalic.fntdata"/><Relationship Id="rId34" Type="http://schemas.openxmlformats.org/officeDocument/2006/relationships/slide" Target="slides/slide28.xml"/><Relationship Id="rId78" Type="http://schemas.openxmlformats.org/officeDocument/2006/relationships/font" Target="fonts/PTSerif-italic.fntdata"/><Relationship Id="rId71" Type="http://schemas.openxmlformats.org/officeDocument/2006/relationships/font" Target="fonts/JosefinSlab-boldItalic.fntdata"/><Relationship Id="rId70" Type="http://schemas.openxmlformats.org/officeDocument/2006/relationships/font" Target="fonts/JosefinSlab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Slab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JosefinSlab-regular.fntdata"/><Relationship Id="rId23" Type="http://schemas.openxmlformats.org/officeDocument/2006/relationships/slide" Target="slides/slide17.xml"/><Relationship Id="rId67" Type="http://schemas.openxmlformats.org/officeDocument/2006/relationships/font" Target="fonts/RobotoSlab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JosefinSlab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1-19T04:48:45.625">
    <p:pos x="228" y="1526"/>
    <p:text>this is fake news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2:31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574854a7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574854a7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2:45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480ffe8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9480ffe8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2:46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af55bd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af55bd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2:47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af55bd5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af55bd5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2:53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af55bd5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af55bd5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2:54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af55bd5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af55bd5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2:55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af55bd5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af55bd5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2:56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628fbb5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628fbb5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2:57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af55bd5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af55bd5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2:58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74854a7f_1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574854a7f_1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574854a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574854a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2:32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af55bd5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af55bd5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2:59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9480ffe8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9480ffe8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3:02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af55bd5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af55bd5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3:03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af55bd5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af55bd5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af55bd5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af55bd5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af55bd5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af55bd5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3:08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af55bd5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af55bd5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3:08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af55bd5c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af55bd5c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3:08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af55bd5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af55bd5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3:09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af55bd5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af55bd5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3:09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74854a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74854a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af55bd5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af55bd5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3:14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574854a7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574854a7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3:15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574854a7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574854a7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3:16 then SKIT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574854a7f_1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574854a7f_1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574854a7f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574854a7f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574854a7f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574854a7f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574854a7f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574854a7f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574854a7f_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574854a7f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574854a7f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574854a7f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574854a7f_2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574854a7f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574854a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574854a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2:40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574854a7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574854a7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3:21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574854a7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574854a7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3:22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574854a7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574854a7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3:22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574854a7f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574854a7f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3:23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574854a7f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574854a7f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3:22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574854a7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574854a7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3:30 - pls advance slide to next indy slide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574854a7f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574854a7f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3:32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b43e43f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b43e43f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b43e43f3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b43e43f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3:35 - Zach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b43e43f3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b43e43f3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3:36 - Zoe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574854a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574854a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2:41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b43e43f3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b43e43f3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3:37 - Will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43e43f3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43e43f3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3:37 - Will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b43e43f3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b43e43f3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3:38 - Julie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b43e43f3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b43e43f3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3:38 - Will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b43e43f3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b43e43f3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3:38 - Zach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b43e43f3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b43e43f3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3:39 - Zoe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b43e43f3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b43e43f3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b43e43f3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b43e43f3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3:46 - Julie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b1054ae9_4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b1054ae9_4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b1054ae9_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b1054ae9_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3:50??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574854a7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574854a7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2:41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74854a7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74854a7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2:42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574854a7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574854a7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2:42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574854a7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574854a7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2:43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FFEEC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39.png"/><Relationship Id="rId8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50.png"/><Relationship Id="rId5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56.png"/><Relationship Id="rId7" Type="http://schemas.openxmlformats.org/officeDocument/2006/relationships/image" Target="../media/image26.jpg"/><Relationship Id="rId8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67.png"/><Relationship Id="rId5" Type="http://schemas.openxmlformats.org/officeDocument/2006/relationships/image" Target="../media/image33.png"/><Relationship Id="rId6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Relationship Id="rId4" Type="http://schemas.openxmlformats.org/officeDocument/2006/relationships/image" Target="../media/image28.jpg"/><Relationship Id="rId5" Type="http://schemas.openxmlformats.org/officeDocument/2006/relationships/image" Target="../media/image36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40Bps6at5hsSVU8Bs5iwhj6XFPfVkGR1/view?usp=sharing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Relationship Id="rId5" Type="http://schemas.openxmlformats.org/officeDocument/2006/relationships/image" Target="../media/image42.jpg"/><Relationship Id="rId6" Type="http://schemas.openxmlformats.org/officeDocument/2006/relationships/image" Target="../media/image4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76.png"/><Relationship Id="rId5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youtube.com/watch?v=vBk0P27QGmc" TargetMode="External"/><Relationship Id="rId4" Type="http://schemas.openxmlformats.org/officeDocument/2006/relationships/image" Target="../media/image4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jpg"/><Relationship Id="rId4" Type="http://schemas.openxmlformats.org/officeDocument/2006/relationships/image" Target="../media/image6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mailto:lho1@cs.brown.edu" TargetMode="External"/><Relationship Id="rId4" Type="http://schemas.openxmlformats.org/officeDocument/2006/relationships/hyperlink" Target="mailto:ajacks12@cs.brown.edu" TargetMode="External"/><Relationship Id="rId5" Type="http://schemas.openxmlformats.org/officeDocument/2006/relationships/hyperlink" Target="mailto:mluebber@cs.brown.edu" TargetMode="External"/><Relationship Id="rId6" Type="http://schemas.openxmlformats.org/officeDocument/2006/relationships/hyperlink" Target="mailto:zkirsche@cs.brown.edu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Q_UXEKZLhXt4L6DqiZCoch9f8nEHZrRQ/view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</a:t>
            </a:r>
            <a:endParaRPr/>
          </a:p>
        </p:txBody>
      </p:sp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Sketchy, Othello, Pacman, Evolution, Indy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Othello</a:t>
            </a:r>
            <a:endParaRPr/>
          </a:p>
        </p:txBody>
      </p:sp>
      <p:sp>
        <p:nvSpPr>
          <p:cNvPr id="181" name="Google Shape;181;p35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TAs: </a:t>
            </a:r>
            <a:r>
              <a:rPr lang="en"/>
              <a:t>Noah, Maura, Gil, Julia, Lisa, Lucy W., Marina, Selena, Sierra, Tom, Tzion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info</a:t>
            </a:r>
            <a:endParaRPr/>
          </a:p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387900" y="1489825"/>
            <a:ext cx="41184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Othello is a two-player strategy board game also known as Reversi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own multi-level Artificial Intelligence (AI) player that can play a human user or another 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~fun with recursion~ and make an interactive GUI</a:t>
            </a:r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300" y="1591999"/>
            <a:ext cx="3987900" cy="2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Video</a:t>
            </a:r>
            <a:endParaRPr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24200" y="473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Othello (1/5)</a:t>
            </a:r>
            <a:endParaRPr/>
          </a:p>
        </p:txBody>
      </p:sp>
      <p:sp>
        <p:nvSpPr>
          <p:cNvPr id="199" name="Google Shape;199;p38"/>
          <p:cNvSpPr txBox="1"/>
          <p:nvPr>
            <p:ph idx="1" type="body"/>
          </p:nvPr>
        </p:nvSpPr>
        <p:spPr>
          <a:xfrm>
            <a:off x="387900" y="1636825"/>
            <a:ext cx="4855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Because</a:t>
            </a:r>
            <a:r>
              <a:rPr lang="en" sz="3000"/>
              <a:t> who wants to make </a:t>
            </a:r>
            <a:r>
              <a:rPr i="1" lang="en" sz="3000"/>
              <a:t>another</a:t>
            </a:r>
            <a:r>
              <a:rPr lang="en" sz="3000"/>
              <a:t> composite shape again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(I mean just look at those ghosts)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(and Sketchy is literally just a tool to make MORE composite shapes)</a:t>
            </a:r>
            <a:endParaRPr/>
          </a:p>
        </p:txBody>
      </p:sp>
      <p:pic>
        <p:nvPicPr>
          <p:cNvPr id="200" name="Google Shape;2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700" y="1802988"/>
            <a:ext cx="3566850" cy="22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Othello (2/5)</a:t>
            </a:r>
            <a:endParaRPr/>
          </a:p>
        </p:txBody>
      </p:sp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b="0" l="13109" r="13035" t="0"/>
          <a:stretch/>
        </p:blipFill>
        <p:spPr>
          <a:xfrm>
            <a:off x="82400" y="1296525"/>
            <a:ext cx="3024373" cy="30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 txBox="1"/>
          <p:nvPr/>
        </p:nvSpPr>
        <p:spPr>
          <a:xfrm>
            <a:off x="3410600" y="3157575"/>
            <a:ext cx="5289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No argument necessary really. How could you pass this up?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39"/>
          <p:cNvSpPr txBox="1"/>
          <p:nvPr/>
        </p:nvSpPr>
        <p:spPr>
          <a:xfrm>
            <a:off x="3410600" y="1669350"/>
            <a:ext cx="5289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You can play with Oreos.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Othello (3/5)</a:t>
            </a:r>
            <a:endParaRPr/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All CS15 TAs that did Othello are now CS15 TAs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31" y="2467369"/>
            <a:ext cx="4842425" cy="20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Othello (4/5)</a:t>
            </a:r>
            <a:endParaRPr/>
          </a:p>
        </p:txBody>
      </p:sp>
      <p:sp>
        <p:nvSpPr>
          <p:cNvPr id="221" name="Google Shape;221;p41"/>
          <p:cNvSpPr txBox="1"/>
          <p:nvPr>
            <p:ph idx="1" type="body"/>
          </p:nvPr>
        </p:nvSpPr>
        <p:spPr>
          <a:xfrm>
            <a:off x="387900" y="15003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It’s more than creating a project.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It’s creating a long-lasting friendship.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222" name="Google Shape;222;p41"/>
          <p:cNvGrpSpPr/>
          <p:nvPr/>
        </p:nvGrpSpPr>
        <p:grpSpPr>
          <a:xfrm>
            <a:off x="4922309" y="1228056"/>
            <a:ext cx="1479185" cy="1376344"/>
            <a:chOff x="1374475" y="553250"/>
            <a:chExt cx="3397301" cy="3405950"/>
          </a:xfrm>
        </p:grpSpPr>
        <p:pic>
          <p:nvPicPr>
            <p:cNvPr id="223" name="Google Shape;223;p41"/>
            <p:cNvPicPr preferRelativeResize="0"/>
            <p:nvPr/>
          </p:nvPicPr>
          <p:blipFill rotWithShape="1">
            <a:blip r:embed="rId3">
              <a:alphaModFix/>
            </a:blip>
            <a:srcRect b="11187" l="21382" r="19171" t="9352"/>
            <a:stretch/>
          </p:blipFill>
          <p:spPr>
            <a:xfrm>
              <a:off x="1374475" y="553250"/>
              <a:ext cx="3397301" cy="340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38400" y="1519775"/>
              <a:ext cx="1562100" cy="144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41"/>
          <p:cNvGrpSpPr/>
          <p:nvPr/>
        </p:nvGrpSpPr>
        <p:grpSpPr>
          <a:xfrm>
            <a:off x="387929" y="2520284"/>
            <a:ext cx="2515742" cy="2392886"/>
            <a:chOff x="1659750" y="152400"/>
            <a:chExt cx="4398150" cy="4305300"/>
          </a:xfrm>
        </p:grpSpPr>
        <p:pic>
          <p:nvPicPr>
            <p:cNvPr id="226" name="Google Shape;226;p41"/>
            <p:cNvPicPr preferRelativeResize="0"/>
            <p:nvPr/>
          </p:nvPicPr>
          <p:blipFill rotWithShape="1">
            <a:blip r:embed="rId5">
              <a:alphaModFix/>
            </a:blip>
            <a:srcRect b="0" l="25523" r="0" t="0"/>
            <a:stretch/>
          </p:blipFill>
          <p:spPr>
            <a:xfrm>
              <a:off x="1659750" y="152400"/>
              <a:ext cx="4398150" cy="430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72550" y="1492575"/>
              <a:ext cx="800750" cy="979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9050" y="2861403"/>
            <a:ext cx="3113449" cy="1825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41"/>
          <p:cNvGrpSpPr/>
          <p:nvPr/>
        </p:nvGrpSpPr>
        <p:grpSpPr>
          <a:xfrm>
            <a:off x="3351535" y="2861340"/>
            <a:ext cx="2101131" cy="1825832"/>
            <a:chOff x="985475" y="204250"/>
            <a:chExt cx="2956425" cy="2708950"/>
          </a:xfrm>
        </p:grpSpPr>
        <p:pic>
          <p:nvPicPr>
            <p:cNvPr id="230" name="Google Shape;230;p41"/>
            <p:cNvPicPr preferRelativeResize="0"/>
            <p:nvPr/>
          </p:nvPicPr>
          <p:blipFill rotWithShape="1">
            <a:blip r:embed="rId8">
              <a:alphaModFix/>
            </a:blip>
            <a:srcRect b="0" l="9344" r="35911" t="0"/>
            <a:stretch/>
          </p:blipFill>
          <p:spPr>
            <a:xfrm>
              <a:off x="985475" y="204250"/>
              <a:ext cx="2956425" cy="270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495025" y="794250"/>
              <a:ext cx="975625" cy="1271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41"/>
          <p:cNvGrpSpPr/>
          <p:nvPr/>
        </p:nvGrpSpPr>
        <p:grpSpPr>
          <a:xfrm>
            <a:off x="6516201" y="377848"/>
            <a:ext cx="2515673" cy="2226545"/>
            <a:chOff x="1115150" y="152400"/>
            <a:chExt cx="3794950" cy="3933825"/>
          </a:xfrm>
        </p:grpSpPr>
        <p:pic>
          <p:nvPicPr>
            <p:cNvPr id="233" name="Google Shape;233;p41"/>
            <p:cNvPicPr preferRelativeResize="0"/>
            <p:nvPr/>
          </p:nvPicPr>
          <p:blipFill rotWithShape="1">
            <a:blip r:embed="rId10">
              <a:alphaModFix/>
            </a:blip>
            <a:srcRect b="0" l="16302" r="19438" t="0"/>
            <a:stretch/>
          </p:blipFill>
          <p:spPr>
            <a:xfrm>
              <a:off x="1115150" y="152400"/>
              <a:ext cx="3794950" cy="393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54625" y="152400"/>
              <a:ext cx="876300" cy="1190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Othello (5/5)</a:t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4712700" y="1489825"/>
            <a:ext cx="4347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Your friends will never get tired of your super original and witty recursion jokes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1" name="Google Shape;241;p42"/>
          <p:cNvPicPr preferRelativeResize="0"/>
          <p:nvPr/>
        </p:nvPicPr>
        <p:blipFill rotWithShape="1">
          <a:blip r:embed="rId3">
            <a:alphaModFix/>
          </a:blip>
          <a:srcRect b="0" l="0" r="9354" t="0"/>
          <a:stretch/>
        </p:blipFill>
        <p:spPr>
          <a:xfrm>
            <a:off x="464100" y="1555875"/>
            <a:ext cx="4164869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Othello (6/5)</a:t>
            </a:r>
            <a:endParaRPr/>
          </a:p>
        </p:txBody>
      </p:sp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387900" y="1489825"/>
            <a:ext cx="7092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Even Shakespeare says Othello was his greatest accomplishment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4734"/>
            <a:ext cx="9143999" cy="138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Sketchy</a:t>
            </a:r>
            <a:endParaRPr/>
          </a:p>
        </p:txBody>
      </p:sp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1680300" y="2853475"/>
            <a:ext cx="57834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TAs:  Taylor, Lucy, Aalia, Andy, Wambui, Cooper, Dora, Georgia, Lily, Niyoshi, Olivia, Nicole, Milla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info</a:t>
            </a:r>
            <a:endParaRPr/>
          </a:p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387900" y="1489825"/>
            <a:ext cx="4437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Super rad arcade game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Write an AI for the Ghosts by implementing a Breadth-First Search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Play against said ghosts as you “test your game”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Opportunities for fun extra credit like fruit and extra levels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300" y="839175"/>
            <a:ext cx="3464803" cy="399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6"/>
          <p:cNvSpPr/>
          <p:nvPr/>
        </p:nvSpPr>
        <p:spPr>
          <a:xfrm>
            <a:off x="6897750" y="0"/>
            <a:ext cx="1858356" cy="1258848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RADICAL!</a:t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>
            <a:off x="7717275" y="1948675"/>
            <a:ext cx="1654560" cy="1061856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RETRO!</a:t>
            </a:r>
            <a:endParaRPr/>
          </a:p>
        </p:txBody>
      </p:sp>
      <p:sp>
        <p:nvSpPr>
          <p:cNvPr id="267" name="Google Shape;267;p46"/>
          <p:cNvSpPr/>
          <p:nvPr/>
        </p:nvSpPr>
        <p:spPr>
          <a:xfrm>
            <a:off x="4603975" y="3656825"/>
            <a:ext cx="1858356" cy="1486674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MUCH FUN ™️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63" y="3599475"/>
            <a:ext cx="4618674" cy="10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7157" y="234725"/>
            <a:ext cx="4025542" cy="10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Video</a:t>
            </a:r>
            <a:endParaRPr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Pacman (1/5)</a:t>
            </a:r>
            <a:endParaRPr/>
          </a:p>
        </p:txBody>
      </p:sp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560625" y="1329825"/>
            <a:ext cx="31275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been having trouble landing your jokes?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8"/>
          <p:cNvSpPr txBox="1"/>
          <p:nvPr>
            <p:ph idx="1" type="body"/>
          </p:nvPr>
        </p:nvSpPr>
        <p:spPr>
          <a:xfrm>
            <a:off x="3865025" y="1329825"/>
            <a:ext cx="26643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you want people to think that you’re funny? 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74325" y="3479450"/>
            <a:ext cx="37374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2/3 Humor TAs did Pacman!</a:t>
            </a:r>
            <a:endParaRPr b="1" sz="2400"/>
          </a:p>
        </p:txBody>
      </p:sp>
      <p:sp>
        <p:nvSpPr>
          <p:cNvPr id="283" name="Google Shape;283;p48"/>
          <p:cNvSpPr txBox="1"/>
          <p:nvPr>
            <p:ph idx="1" type="body"/>
          </p:nvPr>
        </p:nvSpPr>
        <p:spPr>
          <a:xfrm>
            <a:off x="-207875" y="2314088"/>
            <a:ext cx="71355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“Before doing Pacman I had never told a joke. After completing Pacman, people won’t stop laughing at me ” -cvogler</a:t>
            </a:r>
            <a:endParaRPr b="1"/>
          </a:p>
        </p:txBody>
      </p:sp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900" y="484128"/>
            <a:ext cx="2154550" cy="221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801" y="3167719"/>
            <a:ext cx="2664300" cy="179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10404" r="8878" t="0"/>
          <a:stretch/>
        </p:blipFill>
        <p:spPr>
          <a:xfrm>
            <a:off x="6676075" y="2976475"/>
            <a:ext cx="21297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Pacman (2/5)</a:t>
            </a:r>
            <a:endParaRPr/>
          </a:p>
        </p:txBody>
      </p:sp>
      <p:sp>
        <p:nvSpPr>
          <p:cNvPr id="292" name="Google Shape;292;p49"/>
          <p:cNvSpPr txBox="1"/>
          <p:nvPr>
            <p:ph idx="1" type="body"/>
          </p:nvPr>
        </p:nvSpPr>
        <p:spPr>
          <a:xfrm>
            <a:off x="362525" y="2053350"/>
            <a:ext cx="83682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 Shakespeare hates Othello.</a:t>
            </a:r>
            <a:endParaRPr sz="2500">
              <a:solidFill>
                <a:srgbClr val="FFFF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413275" y="3702049"/>
            <a:ext cx="8368200" cy="13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“To be or not to be, that is the question. To do Othello or not to do Othello, that... that is not even a question.” 	</a:t>
            </a:r>
            <a:endParaRPr sz="2500">
              <a:solidFill>
                <a:srgbClr val="FFFFFF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(Hamlet, Act III, Scene I)</a:t>
            </a:r>
            <a:endParaRPr sz="2500">
              <a:solidFill>
                <a:srgbClr val="FFFF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94" name="Google Shape;294;p49"/>
          <p:cNvSpPr/>
          <p:nvPr/>
        </p:nvSpPr>
        <p:spPr>
          <a:xfrm>
            <a:off x="6670450" y="275775"/>
            <a:ext cx="827400" cy="803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 h8 u</a:t>
            </a:r>
            <a:endParaRPr sz="1600"/>
          </a:p>
        </p:txBody>
      </p:sp>
      <p:sp>
        <p:nvSpPr>
          <p:cNvPr id="295" name="Google Shape;295;p49"/>
          <p:cNvSpPr/>
          <p:nvPr/>
        </p:nvSpPr>
        <p:spPr>
          <a:xfrm>
            <a:off x="7765750" y="585225"/>
            <a:ext cx="575400" cy="431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o(k)</a:t>
            </a:r>
            <a:endParaRPr sz="1600"/>
          </a:p>
        </p:txBody>
      </p:sp>
      <p:pic>
        <p:nvPicPr>
          <p:cNvPr id="296" name="Google Shape;296;p49"/>
          <p:cNvPicPr preferRelativeResize="0"/>
          <p:nvPr/>
        </p:nvPicPr>
        <p:blipFill rotWithShape="1">
          <a:blip r:embed="rId4">
            <a:alphaModFix/>
          </a:blip>
          <a:srcRect b="-8341" l="0" r="50751" t="16175"/>
          <a:stretch/>
        </p:blipFill>
        <p:spPr>
          <a:xfrm>
            <a:off x="7497725" y="1226175"/>
            <a:ext cx="1359950" cy="25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1414">
            <a:off x="7316700" y="2294925"/>
            <a:ext cx="1102444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096" y="1144137"/>
            <a:ext cx="3797870" cy="11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525" y="2423700"/>
            <a:ext cx="4940994" cy="46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49"/>
          <p:cNvCxnSpPr>
            <a:stCxn id="298" idx="3"/>
            <a:endCxn id="297" idx="2"/>
          </p:cNvCxnSpPr>
          <p:nvPr/>
        </p:nvCxnSpPr>
        <p:spPr>
          <a:xfrm>
            <a:off x="4949966" y="1729612"/>
            <a:ext cx="2851200" cy="986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1" name="Google Shape;30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7775" y="1265975"/>
            <a:ext cx="1787550" cy="16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Pacman (3/5)</a:t>
            </a:r>
            <a:endParaRPr/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Sketchy is all about pretty pictures 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 we took a relevant screenshot:</a:t>
            </a:r>
            <a:endParaRPr sz="2500">
              <a:solidFill>
                <a:srgbClr val="FFFF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Pacman (3/5)</a:t>
            </a:r>
            <a:endParaRPr/>
          </a:p>
        </p:txBody>
      </p:sp>
      <p:pic>
        <p:nvPicPr>
          <p:cNvPr id="313" name="Google Shape;313;p51"/>
          <p:cNvPicPr preferRelativeResize="0"/>
          <p:nvPr/>
        </p:nvPicPr>
        <p:blipFill rotWithShape="1">
          <a:blip r:embed="rId3">
            <a:alphaModFix/>
          </a:blip>
          <a:srcRect b="0" l="0" r="0" t="39547"/>
          <a:stretch/>
        </p:blipFill>
        <p:spPr>
          <a:xfrm>
            <a:off x="190525" y="1466299"/>
            <a:ext cx="4675775" cy="17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 rotWithShape="1">
          <a:blip r:embed="rId4">
            <a:alphaModFix/>
          </a:blip>
          <a:srcRect b="12403" l="0" r="0" t="0"/>
          <a:stretch/>
        </p:blipFill>
        <p:spPr>
          <a:xfrm>
            <a:off x="190525" y="3423075"/>
            <a:ext cx="5800301" cy="14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 rotWithShape="1">
          <a:blip r:embed="rId5">
            <a:alphaModFix/>
          </a:blip>
          <a:srcRect b="0" l="0" r="22588" t="0"/>
          <a:stretch/>
        </p:blipFill>
        <p:spPr>
          <a:xfrm>
            <a:off x="190525" y="3346875"/>
            <a:ext cx="5800301" cy="12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 rotWithShape="1">
          <a:blip r:embed="rId6">
            <a:alphaModFix/>
          </a:blip>
          <a:srcRect b="0" l="3929" r="0" t="0"/>
          <a:stretch/>
        </p:blipFill>
        <p:spPr>
          <a:xfrm>
            <a:off x="6154100" y="1876875"/>
            <a:ext cx="2890450" cy="21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/>
          <p:nvPr/>
        </p:nvSpPr>
        <p:spPr>
          <a:xfrm rot="-1073228">
            <a:off x="2713561" y="4005999"/>
            <a:ext cx="3879628" cy="320004"/>
          </a:xfrm>
          <a:prstGeom prst="rightArrow">
            <a:avLst>
              <a:gd fmla="val 50000" name="adj1"/>
              <a:gd fmla="val 111084" name="adj2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Pacman (4/5)</a:t>
            </a:r>
            <a:endParaRPr/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387900" y="1489825"/>
            <a:ext cx="3885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All of the Sketchy TAs actually have a deep passion for Pacman but were reassigned to Sketchy to meet TA quotas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625" y="2926025"/>
            <a:ext cx="2520750" cy="20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425" y="1168975"/>
            <a:ext cx="2113875" cy="37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/>
          <p:nvPr/>
        </p:nvSpPr>
        <p:spPr>
          <a:xfrm rot="785252">
            <a:off x="6834749" y="99361"/>
            <a:ext cx="2745557" cy="1666524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100% REAL SCREENSHOT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Pacman (5/5)</a:t>
            </a:r>
            <a:endParaRPr/>
          </a:p>
        </p:txBody>
      </p:sp>
      <p:sp>
        <p:nvSpPr>
          <p:cNvPr id="332" name="Google Shape;332;p53"/>
          <p:cNvSpPr txBox="1"/>
          <p:nvPr>
            <p:ph idx="1" type="body"/>
          </p:nvPr>
        </p:nvSpPr>
        <p:spPr>
          <a:xfrm>
            <a:off x="387900" y="1576525"/>
            <a:ext cx="4197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Indy? More like </a:t>
            </a:r>
            <a:br>
              <a:rPr lang="en"/>
            </a:br>
            <a:r>
              <a:rPr lang="en"/>
              <a:t>IntheCITallthetime</a:t>
            </a: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950" y="1537325"/>
            <a:ext cx="3635274" cy="25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4717150" y="4143625"/>
            <a:ext cx="393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</a:t>
            </a:r>
            <a:r>
              <a:rPr lang="en"/>
              <a:t>i hAvE pRiOr cOdiNg eXpErIeNcE”</a:t>
            </a:r>
            <a:endParaRPr/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75" y="2488151"/>
            <a:ext cx="2397525" cy="22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750" y="3309075"/>
            <a:ext cx="1261475" cy="14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000" y="2488150"/>
            <a:ext cx="780225" cy="11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3"/>
          <p:cNvPicPr preferRelativeResize="0"/>
          <p:nvPr/>
        </p:nvPicPr>
        <p:blipFill rotWithShape="1">
          <a:blip r:embed="rId7">
            <a:alphaModFix/>
          </a:blip>
          <a:srcRect b="0" l="23929" r="44383" t="27150"/>
          <a:stretch/>
        </p:blipFill>
        <p:spPr>
          <a:xfrm>
            <a:off x="1575300" y="2664751"/>
            <a:ext cx="557878" cy="7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info</a:t>
            </a:r>
            <a:endParaRPr/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100850" y="1489825"/>
            <a:ext cx="3574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an application which lets you make 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Manipulate shapes (fill color, resize, rotate,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 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shapes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Undo/Redo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saving and loading</a:t>
            </a:r>
            <a:endParaRPr/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225" y="686627"/>
            <a:ext cx="4882975" cy="37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idx="1" type="subTitle"/>
          </p:nvPr>
        </p:nvSpPr>
        <p:spPr>
          <a:xfrm>
            <a:off x="1248800" y="3049450"/>
            <a:ext cx="64962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TAs: </a:t>
            </a:r>
            <a:r>
              <a:rPr lang="en"/>
              <a:t>Noah, Mikey, Marlene, Madison, Rachel, Julie, Zoe, Zach, Will</a:t>
            </a:r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3">
            <a:alphaModFix/>
          </a:blip>
          <a:srcRect b="6294" l="0" r="0" t="6285"/>
          <a:stretch/>
        </p:blipFill>
        <p:spPr>
          <a:xfrm>
            <a:off x="1783625" y="1673025"/>
            <a:ext cx="1099450" cy="7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4">
            <a:alphaModFix/>
          </a:blip>
          <a:srcRect b="1095" l="0" r="0" t="1085"/>
          <a:stretch/>
        </p:blipFill>
        <p:spPr>
          <a:xfrm>
            <a:off x="2746432" y="1531550"/>
            <a:ext cx="3651151" cy="9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5">
            <a:alphaModFix/>
          </a:blip>
          <a:srcRect b="6294" l="0" r="0" t="6285"/>
          <a:stretch/>
        </p:blipFill>
        <p:spPr>
          <a:xfrm>
            <a:off x="6260925" y="1673019"/>
            <a:ext cx="1099450" cy="76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info</a:t>
            </a:r>
            <a:endParaRPr/>
          </a:p>
        </p:txBody>
      </p:sp>
      <p:sp>
        <p:nvSpPr>
          <p:cNvPr id="357" name="Google Shape;357;p56"/>
          <p:cNvSpPr txBox="1"/>
          <p:nvPr>
            <p:ph idx="1" type="body"/>
          </p:nvPr>
        </p:nvSpPr>
        <p:spPr>
          <a:xfrm>
            <a:off x="387900" y="1489825"/>
            <a:ext cx="7783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brand new final project!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based project where </a:t>
            </a: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Bird</a:t>
            </a:r>
            <a:r>
              <a:rPr lang="en"/>
              <a:t>s learn how to play FlappyBird on their 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Broken up into 3 parts: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 1: Code FlappyBird (it’s like an easier DoodleJump)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 2: Make a population of birds that learn how to beat the game by themselves!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 3: Optimize your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through the super satisfying experience of watching your bird babies learn to fly hnnng</a:t>
            </a:r>
            <a:endParaRPr/>
          </a:p>
        </p:txBody>
      </p:sp>
      <p:pic>
        <p:nvPicPr>
          <p:cNvPr id="358" name="Google Shape;3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650" y="458025"/>
            <a:ext cx="2547450" cy="1325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More info</a:t>
            </a:r>
            <a:endParaRPr/>
          </a:p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this project is brand new, we will be restricting the number of students that can take this project.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</a:t>
            </a:r>
            <a:r>
              <a:rPr b="1" lang="en"/>
              <a:t>must</a:t>
            </a:r>
            <a:r>
              <a:rPr lang="en"/>
              <a:t> fill out the form at the top of the handout by Wednesday (tomorrow, 11/20) at </a:t>
            </a:r>
            <a:r>
              <a:rPr b="1" lang="en"/>
              <a:t>noon</a:t>
            </a:r>
            <a:r>
              <a:rPr lang="en"/>
              <a:t> to be considered.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You’ll hear back Wednesday (tomorrow) night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Generation 1</a:t>
            </a:r>
            <a:endParaRPr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Generation 2</a:t>
            </a:r>
            <a:endParaRPr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Generation 3</a:t>
            </a:r>
            <a:endParaRPr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Generation 4</a:t>
            </a:r>
            <a:endParaRPr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Generation 5</a:t>
            </a:r>
            <a:endParaRPr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Generation 6</a:t>
            </a:r>
            <a:endParaRPr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Video</a:t>
            </a:r>
            <a:endParaRPr u="sng">
              <a:solidFill>
                <a:srgbClr val="79C12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Evolution (1/5)</a:t>
            </a:r>
            <a:endParaRPr/>
          </a:p>
        </p:txBody>
      </p:sp>
      <p:sp>
        <p:nvSpPr>
          <p:cNvPr id="400" name="Google Shape;400;p64"/>
          <p:cNvSpPr txBox="1"/>
          <p:nvPr>
            <p:ph idx="1" type="body"/>
          </p:nvPr>
        </p:nvSpPr>
        <p:spPr>
          <a:xfrm>
            <a:off x="387900" y="1489825"/>
            <a:ext cx="4437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choose another FP it means you don’t believe in evolution </a:t>
            </a:r>
            <a:endParaRPr/>
          </a:p>
        </p:txBody>
      </p:sp>
      <p:pic>
        <p:nvPicPr>
          <p:cNvPr id="401" name="Google Shape;4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250" y="1313528"/>
            <a:ext cx="2297851" cy="15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77134"/>
            <a:ext cx="9144001" cy="138223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2848275" y="4659375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*made in </a:t>
            </a:r>
            <a:r>
              <a:rPr lang="en" strike="sng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shitty microsoft paint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sketchy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Evolution (2/5)</a:t>
            </a:r>
            <a:endParaRPr/>
          </a:p>
        </p:txBody>
      </p:sp>
      <p:pic>
        <p:nvPicPr>
          <p:cNvPr id="409" name="Google Shape;4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75" y="2306025"/>
            <a:ext cx="3386100" cy="23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5"/>
          <p:cNvSpPr txBox="1"/>
          <p:nvPr>
            <p:ph idx="1" type="body"/>
          </p:nvPr>
        </p:nvSpPr>
        <p:spPr>
          <a:xfrm>
            <a:off x="387900" y="1489825"/>
            <a:ext cx="48357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the only project that actually has AI</a:t>
            </a:r>
            <a:endParaRPr/>
          </a:p>
        </p:txBody>
      </p:sp>
      <p:pic>
        <p:nvPicPr>
          <p:cNvPr id="411" name="Google Shape;41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150" y="1144125"/>
            <a:ext cx="2821700" cy="39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Evolution (3/5)</a:t>
            </a:r>
            <a:endParaRPr/>
          </a:p>
        </p:txBody>
      </p:sp>
      <p:sp>
        <p:nvSpPr>
          <p:cNvPr id="417" name="Google Shape;417;p66"/>
          <p:cNvSpPr txBox="1"/>
          <p:nvPr>
            <p:ph idx="1" type="body"/>
          </p:nvPr>
        </p:nvSpPr>
        <p:spPr>
          <a:xfrm>
            <a:off x="387900" y="1489825"/>
            <a:ext cx="5198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no one has ever TA’d this project before, there will be ample opportunities to post about how bad we are on Dear Blueno</a:t>
            </a:r>
            <a:endParaRPr/>
          </a:p>
        </p:txBody>
      </p:sp>
      <p:pic>
        <p:nvPicPr>
          <p:cNvPr id="418" name="Google Shape;4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688" y="1781175"/>
            <a:ext cx="45815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225" y="2841925"/>
            <a:ext cx="4922425" cy="17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Evolution (4/5)</a:t>
            </a:r>
            <a:endParaRPr/>
          </a:p>
        </p:txBody>
      </p:sp>
      <p:sp>
        <p:nvSpPr>
          <p:cNvPr id="425" name="Google Shape;425;p67"/>
          <p:cNvSpPr txBox="1"/>
          <p:nvPr/>
        </p:nvSpPr>
        <p:spPr>
          <a:xfrm>
            <a:off x="387900" y="1496125"/>
            <a:ext cx="582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Because we are the most attractive TAs, there will also be ample opportunities to post about how attractive we are on Blueno Bears Admirers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6" name="Google Shape;4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100" y="3078613"/>
            <a:ext cx="476250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Evolution (5/5)</a:t>
            </a:r>
            <a:endParaRPr/>
          </a:p>
        </p:txBody>
      </p:sp>
      <p:sp>
        <p:nvSpPr>
          <p:cNvPr id="432" name="Google Shape;432;p68"/>
          <p:cNvSpPr txBox="1"/>
          <p:nvPr>
            <p:ph idx="1" type="body"/>
          </p:nvPr>
        </p:nvSpPr>
        <p:spPr>
          <a:xfrm>
            <a:off x="387900" y="1489825"/>
            <a:ext cx="4437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don’t do evolution then you’ve gots to be garbage collected</a:t>
            </a:r>
            <a:endParaRPr/>
          </a:p>
        </p:txBody>
      </p:sp>
      <p:pic>
        <p:nvPicPr>
          <p:cNvPr id="433" name="Google Shape;4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500" y="1140148"/>
            <a:ext cx="3808000" cy="37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VIDEO taylor pls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 txBox="1"/>
          <p:nvPr>
            <p:ph idx="4294967295" type="ctrTitle"/>
          </p:nvPr>
        </p:nvSpPr>
        <p:spPr>
          <a:xfrm>
            <a:off x="2845451" y="356550"/>
            <a:ext cx="22629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Indy</a:t>
            </a:r>
            <a:endParaRPr sz="72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49" name="Google Shape;449;p71"/>
          <p:cNvSpPr txBox="1"/>
          <p:nvPr>
            <p:ph idx="4294967295" type="subTitle"/>
          </p:nvPr>
        </p:nvSpPr>
        <p:spPr>
          <a:xfrm>
            <a:off x="2779027" y="166500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TAs: Julie, Will, Zach, Zoe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50" name="Google Shape;450;p71"/>
          <p:cNvPicPr preferRelativeResize="0"/>
          <p:nvPr/>
        </p:nvPicPr>
        <p:blipFill rotWithShape="1">
          <a:blip r:embed="rId3">
            <a:alphaModFix/>
          </a:blip>
          <a:srcRect b="0" l="5404" r="5404" t="0"/>
          <a:stretch/>
        </p:blipFill>
        <p:spPr>
          <a:xfrm>
            <a:off x="252825" y="356550"/>
            <a:ext cx="1882449" cy="19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1"/>
          <p:cNvPicPr preferRelativeResize="0"/>
          <p:nvPr/>
        </p:nvPicPr>
        <p:blipFill rotWithShape="1">
          <a:blip r:embed="rId4">
            <a:alphaModFix/>
          </a:blip>
          <a:srcRect b="16895" l="0" r="0" t="0"/>
          <a:stretch/>
        </p:blipFill>
        <p:spPr>
          <a:xfrm>
            <a:off x="4508375" y="2336213"/>
            <a:ext cx="1587350" cy="27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1"/>
          <p:cNvPicPr preferRelativeResize="0"/>
          <p:nvPr/>
        </p:nvPicPr>
        <p:blipFill rotWithShape="1">
          <a:blip r:embed="rId5">
            <a:alphaModFix/>
          </a:blip>
          <a:srcRect b="0" l="0" r="10329" t="0"/>
          <a:stretch/>
        </p:blipFill>
        <p:spPr>
          <a:xfrm>
            <a:off x="2335950" y="2323050"/>
            <a:ext cx="1236300" cy="28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1"/>
          <p:cNvPicPr preferRelativeResize="0"/>
          <p:nvPr/>
        </p:nvPicPr>
        <p:blipFill rotWithShape="1">
          <a:blip r:embed="rId6">
            <a:alphaModFix/>
          </a:blip>
          <a:srcRect b="8562" l="7501" r="48396" t="31560"/>
          <a:stretch/>
        </p:blipFill>
        <p:spPr>
          <a:xfrm>
            <a:off x="6884025" y="723163"/>
            <a:ext cx="1530924" cy="36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Some info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387900" y="1489825"/>
            <a:ext cx="7275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PT Serif"/>
              <a:buChar char="●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You design your own project!!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PT Serif"/>
              <a:buChar char="●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Requirements: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PT Serif"/>
              <a:buChar char="○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Appropriate length (e.g. not LiteBrite)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PT Serif"/>
              <a:buChar char="○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Use a data structure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PT Serif"/>
              <a:buChar char="○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Use an algorithm of moderate complexity (at least as complicated as Tetris’s line clearing)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PT Serif"/>
              <a:buChar char="○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Originality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PT Serif"/>
              <a:buChar char="●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Possibilities are endless!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600" y="981100"/>
            <a:ext cx="3637125" cy="36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Top 5 Reasons to do Indy (1/5)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66" name="Google Shape;466;p73"/>
          <p:cNvSpPr txBox="1"/>
          <p:nvPr>
            <p:ph idx="1" type="body"/>
          </p:nvPr>
        </p:nvSpPr>
        <p:spPr>
          <a:xfrm>
            <a:off x="325475" y="1689575"/>
            <a:ext cx="49053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You won't have to go to TA hours in the Fishbowl and we won't make you use the Google Form ever again. </a:t>
            </a:r>
            <a:endParaRPr sz="30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descr="Image result for fire emoji png" id="467" name="Google Shape;46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025" y="2901050"/>
            <a:ext cx="2188713" cy="228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shbowl png" id="468" name="Google Shape;46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150" y="2769394"/>
            <a:ext cx="2591374" cy="2153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 emoji png" id="469" name="Google Shape;46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225" y="2901050"/>
            <a:ext cx="2188713" cy="228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 emoji png" id="470" name="Google Shape;4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225" y="2977250"/>
            <a:ext cx="2188713" cy="22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Sketchy (1/5)</a:t>
            </a:r>
            <a:endParaRPr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35325" y="1575450"/>
            <a:ext cx="32514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 Photoshop = really complicated????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5" y="2299163"/>
            <a:ext cx="1861726" cy="1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961" y="2324059"/>
            <a:ext cx="1763275" cy="16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050" y="2690063"/>
            <a:ext cx="2941625" cy="22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2667588" y="4061600"/>
            <a:ext cx="30840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Windows Paint = </a:t>
            </a:r>
            <a:endParaRPr/>
          </a:p>
        </p:txBody>
      </p:sp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6562725" y="1463750"/>
            <a:ext cx="24516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Sketchy = literally the greatest product ever designed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3925" y="3986300"/>
            <a:ext cx="686100" cy="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"/>
          <p:cNvSpPr txBox="1"/>
          <p:nvPr/>
        </p:nvSpPr>
        <p:spPr>
          <a:xfrm>
            <a:off x="6060000" y="4492425"/>
            <a:ext cx="30840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Never made it to market</a:t>
            </a:r>
            <a:endParaRPr sz="20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76" name="Google Shape;476;p74"/>
          <p:cNvSpPr txBox="1"/>
          <p:nvPr>
            <p:ph type="title"/>
          </p:nvPr>
        </p:nvSpPr>
        <p:spPr>
          <a:xfrm>
            <a:off x="387900" y="454212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Top 5 Reasons to do Indy (2/5)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77" name="Google Shape;47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7875"/>
            <a:ext cx="2039650" cy="262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626" y="2065788"/>
            <a:ext cx="3344675" cy="224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800" y="2065801"/>
            <a:ext cx="2869300" cy="21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4"/>
          <p:cNvSpPr txBox="1"/>
          <p:nvPr/>
        </p:nvSpPr>
        <p:spPr>
          <a:xfrm>
            <a:off x="837075" y="4492425"/>
            <a:ext cx="857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1980</a:t>
            </a:r>
            <a:endParaRPr sz="20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81" name="Google Shape;481;p74"/>
          <p:cNvSpPr txBox="1"/>
          <p:nvPr/>
        </p:nvSpPr>
        <p:spPr>
          <a:xfrm>
            <a:off x="3728250" y="4492425"/>
            <a:ext cx="857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1883</a:t>
            </a:r>
            <a:endParaRPr sz="20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5"/>
          <p:cNvSpPr txBox="1"/>
          <p:nvPr>
            <p:ph type="title"/>
          </p:nvPr>
        </p:nvSpPr>
        <p:spPr>
          <a:xfrm>
            <a:off x="387900" y="454212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Top 5 Reasons to do Indy (2/5)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descr="Talented, brilliant, incredible, amazing, show stopping, spectacular, never the same, totally unique, completely not ever been done before, unafraid to reference or not reference, put it in a blender, shit on it, vomit on it, eat it, give birth to it" id="487" name="Google Shape;487;p75" title="Talented, brilliant, incredible, amazing, show stopping, spectacular, never the same, totally uniqu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988" y="12649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Top 5 Reasons to do Indy (3/5)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93" name="Google Shape;4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125" y="2616600"/>
            <a:ext cx="4060426" cy="2283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6"/>
          <p:cNvSpPr txBox="1"/>
          <p:nvPr/>
        </p:nvSpPr>
        <p:spPr>
          <a:xfrm>
            <a:off x="313900" y="1386350"/>
            <a:ext cx="520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None of Pacman’s reasons were even about Pacman, they were all just about the other FPs</a:t>
            </a:r>
            <a:endParaRPr sz="24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Top 5 Reasons to do Indy (4/5)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0" name="Google Shape;500;p77"/>
          <p:cNvSpPr txBox="1"/>
          <p:nvPr>
            <p:ph idx="1" type="body"/>
          </p:nvPr>
        </p:nvSpPr>
        <p:spPr>
          <a:xfrm>
            <a:off x="516700" y="1508225"/>
            <a:ext cx="4506000" cy="27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Indy is only one letter away from Andy</a:t>
            </a:r>
            <a:endParaRPr sz="36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501" name="Google Shape;5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675" y="1293200"/>
            <a:ext cx="22479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Top 5 Reasons to do Indy (5/5)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507" name="Google Shape;5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0" y="1624550"/>
            <a:ext cx="3781449" cy="189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719" y="1144129"/>
            <a:ext cx="3119626" cy="12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3716801"/>
            <a:ext cx="4037526" cy="9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076" y="2528675"/>
            <a:ext cx="3357124" cy="23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Top 5 Reasons to do Indy (6/5)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64175" y="1552575"/>
            <a:ext cx="4506000" cy="27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You get to interact with </a:t>
            </a:r>
            <a:r>
              <a:rPr lang="en" sz="2800" strike="sngStrike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Cooper Birdsall and Cooper Birdsall</a:t>
            </a:r>
            <a:endParaRPr sz="2800" strike="sngStrike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17" name="Google Shape;517;p79"/>
          <p:cNvSpPr txBox="1"/>
          <p:nvPr>
            <p:ph idx="1" type="body"/>
          </p:nvPr>
        </p:nvSpPr>
        <p:spPr>
          <a:xfrm>
            <a:off x="493050" y="3404300"/>
            <a:ext cx="43770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i mean.. uhh.. zach and will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518" name="Google Shape;518;p79"/>
          <p:cNvPicPr preferRelativeResize="0"/>
          <p:nvPr/>
        </p:nvPicPr>
        <p:blipFill rotWithShape="1">
          <a:blip r:embed="rId3">
            <a:alphaModFix/>
          </a:blip>
          <a:srcRect b="7219" l="0" r="0" t="16386"/>
          <a:stretch/>
        </p:blipFill>
        <p:spPr>
          <a:xfrm>
            <a:off x="5008350" y="1207272"/>
            <a:ext cx="1868826" cy="280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9"/>
          <p:cNvPicPr preferRelativeResize="0"/>
          <p:nvPr/>
        </p:nvPicPr>
        <p:blipFill rotWithShape="1">
          <a:blip r:embed="rId4">
            <a:alphaModFix/>
          </a:blip>
          <a:srcRect b="0" l="8750" r="7357" t="5401"/>
          <a:stretch/>
        </p:blipFill>
        <p:spPr>
          <a:xfrm>
            <a:off x="7092574" y="1207268"/>
            <a:ext cx="1868824" cy="2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9"/>
          <p:cNvSpPr txBox="1"/>
          <p:nvPr>
            <p:ph idx="1" type="body"/>
          </p:nvPr>
        </p:nvSpPr>
        <p:spPr>
          <a:xfrm>
            <a:off x="364175" y="1552575"/>
            <a:ext cx="4506000" cy="27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You get to interact with Cooper Birdsall and Cooper Birdsall</a:t>
            </a:r>
            <a:endParaRPr sz="2800"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Demos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Very Important Indy Information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31" name="Google Shape;531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PT Serif"/>
              <a:buChar char="●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If you’re interested in doing Indy, you should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PT Serif"/>
              <a:buChar char="○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Develop an initial plan for yours soon. If you have any questions you can email the Indy TAs at:  jwang73</a:t>
            </a:r>
            <a:r>
              <a:rPr lang="en">
                <a:solidFill>
                  <a:srgbClr val="7F6000"/>
                </a:solidFill>
                <a:uFill>
                  <a:noFill/>
                </a:uFill>
                <a:latin typeface="PT Serif"/>
                <a:ea typeface="PT Serif"/>
                <a:cs typeface="PT Serif"/>
                <a:sym typeface="PT Serif"/>
                <a:hlinkClick r:id="rId3"/>
              </a:rPr>
              <a:t>@cs.brown.edu</a:t>
            </a: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, wbuerger</a:t>
            </a:r>
            <a:r>
              <a:rPr lang="en">
                <a:solidFill>
                  <a:srgbClr val="7F6000"/>
                </a:solidFill>
                <a:uFill>
                  <a:noFill/>
                </a:uFill>
                <a:latin typeface="PT Serif"/>
                <a:ea typeface="PT Serif"/>
                <a:cs typeface="PT Serif"/>
                <a:sym typeface="PT Serif"/>
                <a:hlinkClick r:id="rId4"/>
              </a:rPr>
              <a:t>@cs.brown.edu</a:t>
            </a: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, zbeckman</a:t>
            </a:r>
            <a:r>
              <a:rPr lang="en">
                <a:solidFill>
                  <a:srgbClr val="7F6000"/>
                </a:solidFill>
                <a:uFill>
                  <a:noFill/>
                </a:uFill>
                <a:latin typeface="PT Serif"/>
                <a:ea typeface="PT Serif"/>
                <a:cs typeface="PT Serif"/>
                <a:sym typeface="PT Serif"/>
                <a:hlinkClick r:id="rId5"/>
              </a:rPr>
              <a:t>@cs.brown.edu</a:t>
            </a: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 and zmothner</a:t>
            </a:r>
            <a:r>
              <a:rPr lang="en">
                <a:solidFill>
                  <a:srgbClr val="7F6000"/>
                </a:solidFill>
                <a:uFill>
                  <a:noFill/>
                </a:uFill>
                <a:latin typeface="PT Serif"/>
                <a:ea typeface="PT Serif"/>
                <a:cs typeface="PT Serif"/>
                <a:sym typeface="PT Serif"/>
                <a:hlinkClick r:id="rId6"/>
              </a:rPr>
              <a:t>@cs.brown.edu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PT Serif"/>
              <a:buChar char="○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Find a “backup” Final Project that you’ll do in case your project doesn’t get approved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PT Serif"/>
              <a:buChar char="●"/>
            </a:pPr>
            <a:r>
              <a:rPr b="1"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Send us a project proposal by </a:t>
            </a:r>
            <a:r>
              <a:rPr b="1" lang="en">
                <a:solidFill>
                  <a:srgbClr val="E06666"/>
                </a:solidFill>
                <a:latin typeface="PT Serif"/>
                <a:ea typeface="PT Serif"/>
                <a:cs typeface="PT Serif"/>
                <a:sym typeface="PT Serif"/>
              </a:rPr>
              <a:t>THIS THURSDAY MIDNIGHT</a:t>
            </a:r>
            <a:endParaRPr b="1">
              <a:solidFill>
                <a:srgbClr val="E06666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PT Serif"/>
              <a:buChar char="●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Keep in mind—Indy is a much larger time commitment than the other final projects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PT Serif"/>
              <a:buChar char="○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You’ll be responsible for creating your own program specs and design (other projects already have this planned out)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PT Serif"/>
              <a:buChar char="○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There’s a lot of freedom in this assignment—be comfortable with the lack of structure!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PT Serif"/>
              <a:buChar char="●"/>
            </a:pPr>
            <a:r>
              <a:rPr lang="en">
                <a:solidFill>
                  <a:srgbClr val="7F6000"/>
                </a:solidFill>
                <a:latin typeface="PT Serif"/>
                <a:ea typeface="PT Serif"/>
                <a:cs typeface="PT Serif"/>
                <a:sym typeface="PT Serif"/>
              </a:rPr>
              <a:t>It’s a lot of work, but a lot of fun!</a:t>
            </a:r>
            <a:endParaRPr>
              <a:solidFill>
                <a:srgbClr val="7F6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542" name="Google Shape;542;p83"/>
          <p:cNvSpPr txBox="1"/>
          <p:nvPr>
            <p:ph idx="1" type="body"/>
          </p:nvPr>
        </p:nvSpPr>
        <p:spPr>
          <a:xfrm>
            <a:off x="387900" y="1489825"/>
            <a:ext cx="8368200" cy="3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Project Help Sessions during class time *</a:t>
            </a:r>
            <a:r>
              <a:rPr b="1" lang="en"/>
              <a:t>this Thursday</a:t>
            </a:r>
            <a:r>
              <a:rPr lang="en"/>
              <a:t>*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Locations were sent out in email yesterday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sure to read the handout thoroughly before coming—it’ll save you lots of time down the road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Fill out the Final Project Declaration form by Saturday 11:59 pm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will only be able to sign up for hours for the project you pick, so think carefully!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Tetris late deadline is today at 11:59 pm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Sketchy (2/5)</a:t>
            </a:r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/>
          </a:blip>
          <a:srcRect b="0" l="13209" r="0" t="0"/>
          <a:stretch/>
        </p:blipFill>
        <p:spPr>
          <a:xfrm>
            <a:off x="652925" y="1544425"/>
            <a:ext cx="5462350" cy="34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6725425" y="1742325"/>
            <a:ext cx="23151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 HTAs for the price of 1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6725425" y="3003900"/>
            <a:ext cx="23151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</a:t>
            </a:r>
            <a:r>
              <a:rPr lang="en" sz="2400"/>
              <a:t> mean look at them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Sketchy (3/5)</a:t>
            </a:r>
            <a:endParaRPr/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87900" y="14345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You never have to use Arrays again. Ever.*</a:t>
            </a:r>
            <a:endParaRPr sz="2400"/>
          </a:p>
        </p:txBody>
      </p:sp>
      <p:sp>
        <p:nvSpPr>
          <p:cNvPr id="154" name="Google Shape;154;p31"/>
          <p:cNvSpPr txBox="1"/>
          <p:nvPr/>
        </p:nvSpPr>
        <p:spPr>
          <a:xfrm>
            <a:off x="5999275" y="3998675"/>
            <a:ext cx="2967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*We can’t actually guarantee that you’ll never use them again in your life. Sorry. </a:t>
            </a:r>
            <a:endParaRPr sz="1600"/>
          </a:p>
        </p:txBody>
      </p:sp>
      <p:sp>
        <p:nvSpPr>
          <p:cNvPr id="155" name="Google Shape;155;p31"/>
          <p:cNvSpPr txBox="1"/>
          <p:nvPr/>
        </p:nvSpPr>
        <p:spPr>
          <a:xfrm>
            <a:off x="320750" y="2621525"/>
            <a:ext cx="63933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int[ ][ ] nums = new int[10][10]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187" y="2134850"/>
            <a:ext cx="1863824" cy="186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Sketchy (4/5)</a:t>
            </a:r>
            <a:endParaRPr/>
          </a:p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I’m sorry, was one shitty arcade game not good enough for you ????</a:t>
            </a:r>
            <a:endParaRPr sz="2100"/>
          </a:p>
        </p:txBody>
      </p:sp>
      <p:sp>
        <p:nvSpPr>
          <p:cNvPr id="163" name="Google Shape;163;p32"/>
          <p:cNvSpPr txBox="1"/>
          <p:nvPr/>
        </p:nvSpPr>
        <p:spPr>
          <a:xfrm>
            <a:off x="2256600" y="2529950"/>
            <a:ext cx="4630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We don’t play games.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Reasons to do Sketchy (5/5)</a:t>
            </a:r>
            <a:endParaRPr/>
          </a:p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1632000" y="1305475"/>
            <a:ext cx="57096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Real footage of Indy HTA Julie Wang talking about being ~quirky~ and ~not like other TAs~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0" name="Google Shape;170;p33" title="updated video (Converted)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088" y="1938125"/>
            <a:ext cx="5443421" cy="306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